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8" r:id="rId8"/>
    <p:sldId id="262" r:id="rId9"/>
    <p:sldId id="286" r:id="rId10"/>
    <p:sldId id="289" r:id="rId11"/>
    <p:sldId id="263" r:id="rId12"/>
    <p:sldId id="264" r:id="rId13"/>
    <p:sldId id="266" r:id="rId14"/>
    <p:sldId id="267" r:id="rId15"/>
    <p:sldId id="276" r:id="rId16"/>
    <p:sldId id="268" r:id="rId17"/>
    <p:sldId id="271" r:id="rId18"/>
    <p:sldId id="269" r:id="rId19"/>
    <p:sldId id="272" r:id="rId20"/>
    <p:sldId id="273" r:id="rId21"/>
    <p:sldId id="274" r:id="rId22"/>
    <p:sldId id="278" r:id="rId2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B4D3-1E8E-4898-A485-DD37823BF0FA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59EB-741C-482D-8F3A-77E55D8FD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6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B4D3-1E8E-4898-A485-DD37823BF0FA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59EB-741C-482D-8F3A-77E55D8FD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5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B4D3-1E8E-4898-A485-DD37823BF0FA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59EB-741C-482D-8F3A-77E55D8FD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B4D3-1E8E-4898-A485-DD37823BF0FA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59EB-741C-482D-8F3A-77E55D8FD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1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B4D3-1E8E-4898-A485-DD37823BF0FA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59EB-741C-482D-8F3A-77E55D8FD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4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B4D3-1E8E-4898-A485-DD37823BF0FA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59EB-741C-482D-8F3A-77E55D8FD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B4D3-1E8E-4898-A485-DD37823BF0FA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59EB-741C-482D-8F3A-77E55D8FD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1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B4D3-1E8E-4898-A485-DD37823BF0FA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59EB-741C-482D-8F3A-77E55D8FD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3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B4D3-1E8E-4898-A485-DD37823BF0FA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59EB-741C-482D-8F3A-77E55D8FD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B4D3-1E8E-4898-A485-DD37823BF0FA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59EB-741C-482D-8F3A-77E55D8FD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0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B4D3-1E8E-4898-A485-DD37823BF0FA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59EB-741C-482D-8F3A-77E55D8FD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7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B4D3-1E8E-4898-A485-DD37823BF0FA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B59EB-741C-482D-8F3A-77E55D8FD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hyperlink" Target="http://www.unionbankofindiauk.co.uk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hyperlink" Target="http://www.unionbankonline.co.u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Welcome to Internet Banking Demo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170" y="1918951"/>
            <a:ext cx="6400799" cy="1416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7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" y="1313646"/>
            <a:ext cx="10532740" cy="5267458"/>
          </a:xfr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1" y="426191"/>
            <a:ext cx="4574576" cy="783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351" y="360608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Successful Login :</a:t>
            </a:r>
            <a:b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The user lands on the Dashboard.</a:t>
            </a:r>
            <a:b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You can see the last login time and date.</a:t>
            </a:r>
            <a:b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                                                                  The Dashboard can be personalised and </a:t>
            </a:r>
            <a:b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Widgets can be added or removed.</a:t>
            </a:r>
            <a:endParaRPr lang="en-US" sz="1600" i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Content Placeholder 9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1" y="2067059"/>
            <a:ext cx="9142927" cy="4804346"/>
          </a:xfrm>
        </p:spPr>
      </p:pic>
      <p:cxnSp>
        <p:nvCxnSpPr>
          <p:cNvPr id="17" name="Straight Arrow Connector 16"/>
          <p:cNvCxnSpPr/>
          <p:nvPr/>
        </p:nvCxnSpPr>
        <p:spPr>
          <a:xfrm>
            <a:off x="5220236" y="1658971"/>
            <a:ext cx="1931830" cy="2087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163633" y="1223493"/>
            <a:ext cx="1219736" cy="1687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584101" y="1893194"/>
            <a:ext cx="1893195" cy="2279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842751" y="1893194"/>
            <a:ext cx="4944415" cy="2315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3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5546"/>
          </a:xfrm>
        </p:spPr>
        <p:txBody>
          <a:bodyPr/>
          <a:lstStyle/>
          <a:p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Accounts :</a:t>
            </a:r>
            <a:endParaRPr lang="en-US" sz="1600" i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38692" y="970672"/>
            <a:ext cx="2815107" cy="5206291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Account Summary : Displays the balance summary of all accounts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Operative Accounts : Has various sup-options to view and download statement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1600" i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Contd..</a:t>
            </a:r>
            <a:endParaRPr lang="en-US" sz="1600" i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0672"/>
            <a:ext cx="7521262" cy="5520280"/>
          </a:xfrm>
        </p:spPr>
      </p:pic>
    </p:spTree>
    <p:extLst>
      <p:ext uri="{BB962C8B-B14F-4D97-AF65-F5344CB8AC3E}">
        <p14:creationId xmlns:p14="http://schemas.microsoft.com/office/powerpoint/2010/main" val="47799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785" y="-72098"/>
            <a:ext cx="3932237" cy="2129497"/>
          </a:xfrm>
        </p:spPr>
        <p:txBody>
          <a:bodyPr/>
          <a:lstStyle/>
          <a:p>
            <a:r>
              <a:rPr lang="en-GB" sz="2000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/>
            </a:r>
            <a:br>
              <a:rPr lang="en-GB" sz="2000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</a:br>
            <a:r>
              <a:rPr lang="en-GB" sz="2000" i="1" dirty="0">
                <a:solidFill>
                  <a:srgbClr val="FF0000"/>
                </a:solidFill>
                <a:latin typeface="Trebuchet MS" panose="020B0603020202020204" pitchFamily="34" charset="0"/>
              </a:rPr>
              <a:t/>
            </a:r>
            <a:br>
              <a:rPr lang="en-GB" sz="2000" i="1" dirty="0">
                <a:solidFill>
                  <a:srgbClr val="FF0000"/>
                </a:solidFill>
                <a:latin typeface="Trebuchet MS" panose="020B0603020202020204" pitchFamily="34" charset="0"/>
              </a:rPr>
            </a:br>
            <a:endParaRPr lang="en-US" sz="2000" i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936" y="167274"/>
            <a:ext cx="7366579" cy="636167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978" y="1748134"/>
            <a:ext cx="3526151" cy="4420845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i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Click on Operative Accounts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i="1" dirty="0" smtClean="0">
                <a:solidFill>
                  <a:schemeClr val="accent5">
                    <a:lumMod val="50000"/>
                  </a:schemeClr>
                </a:solidFill>
              </a:rPr>
              <a:t>View mini Statement : Click here to see last one month’s transaction on screen</a:t>
            </a:r>
          </a:p>
          <a:p>
            <a:endParaRPr lang="en-GB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i="1" dirty="0" smtClean="0">
                <a:solidFill>
                  <a:schemeClr val="accent5">
                    <a:lumMod val="50000"/>
                  </a:schemeClr>
                </a:solidFill>
              </a:rPr>
              <a:t>Transaction History : Click to see statement of accounts over a range of period.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i="1" dirty="0" smtClean="0">
                <a:solidFill>
                  <a:schemeClr val="accent5">
                    <a:lumMod val="50000"/>
                  </a:schemeClr>
                </a:solidFill>
              </a:rPr>
              <a:t>You can also download the statement in the required formats available in the facility.</a:t>
            </a:r>
            <a:endParaRPr lang="en-US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43200" y="4185634"/>
            <a:ext cx="3464417" cy="1983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53" y="258069"/>
            <a:ext cx="3630476" cy="9783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3322749" y="3090930"/>
            <a:ext cx="2884868" cy="2794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200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         </a:t>
            </a: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Transactions</a:t>
            </a:r>
            <a:b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       Initiate Funds Transfer – Within </a:t>
            </a:r>
            <a:r>
              <a:rPr lang="en-GB" sz="1600" i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B</a:t>
            </a: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ank		Initiate Payment – Outside bank within UK</a:t>
            </a:r>
            <a:endParaRPr lang="en-US" sz="1600" i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47" y="1748218"/>
            <a:ext cx="10167066" cy="4948795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1581150" y="1333500"/>
            <a:ext cx="762805" cy="2388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638425" y="1690688"/>
            <a:ext cx="3457575" cy="2362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1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2" y="262095"/>
            <a:ext cx="10515600" cy="93564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1800" i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Addition of </a:t>
            </a:r>
            <a:r>
              <a:rPr lang="en-GB" sz="18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Counterparty/Beneficiary : Go to Transactions&gt;Manage Counterparty&gt;Add Counterparty</a:t>
            </a:r>
            <a:r>
              <a:rPr lang="en-GB" sz="1800" i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en-GB" sz="1800" i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en-GB" sz="1800" i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The fields marked with red asterisk are compulsory</a:t>
            </a:r>
            <a:br>
              <a:rPr lang="en-GB" sz="1800" i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en-GB" sz="1800" i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Network Id refers to the type of payment like BACS, </a:t>
            </a:r>
            <a:r>
              <a:rPr lang="en-GB" sz="18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FPS for payment outside bank within UK</a:t>
            </a:r>
            <a:endParaRPr lang="en-US" sz="18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2" y="1545465"/>
            <a:ext cx="6299914" cy="5125791"/>
          </a:xfrm>
        </p:spPr>
      </p:pic>
      <p:pic>
        <p:nvPicPr>
          <p:cNvPr id="10" name="Content Placeholder 3" descr="Screen Clippi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776" y="1472791"/>
            <a:ext cx="5573333" cy="5125790"/>
          </a:xfrm>
        </p:spPr>
      </p:pic>
      <p:sp>
        <p:nvSpPr>
          <p:cNvPr id="11" name="Right Arrow 10"/>
          <p:cNvSpPr/>
          <p:nvPr/>
        </p:nvSpPr>
        <p:spPr>
          <a:xfrm>
            <a:off x="8040687" y="2717901"/>
            <a:ext cx="283335" cy="77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967720" y="3057660"/>
            <a:ext cx="283335" cy="77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8057868" y="3700525"/>
            <a:ext cx="283335" cy="77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924772" y="4040284"/>
            <a:ext cx="283335" cy="77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826053" y="4514561"/>
            <a:ext cx="283335" cy="77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602779" y="4860051"/>
            <a:ext cx="283335" cy="77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32" y="56211"/>
            <a:ext cx="10915650" cy="5207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Initiate Funds Transfer : Fill in the mandatory fields marked with red asterisk</a:t>
            </a:r>
            <a:endParaRPr lang="en-US" sz="1600" i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4" y="699219"/>
            <a:ext cx="5283201" cy="1019173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48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Select Counterparty : If you have already added a new counterparty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48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Click on Personal Payee and all counterparties added will be shown under dropdown. Select the counterparty for fund transfer to third party beneficiary within bank.</a:t>
            </a:r>
            <a:endParaRPr lang="en-US" sz="4800" i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0" y="1802062"/>
            <a:ext cx="5948463" cy="475328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15025" y="690901"/>
            <a:ext cx="5262562" cy="8596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2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Select </a:t>
            </a:r>
            <a:r>
              <a:rPr lang="en-GB" sz="1200" i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Counterparty : </a:t>
            </a:r>
            <a:r>
              <a:rPr lang="en-GB" sz="12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Click </a:t>
            </a:r>
            <a:r>
              <a:rPr lang="en-GB" sz="1200" i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on </a:t>
            </a:r>
            <a:r>
              <a:rPr lang="en-GB" sz="12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My accounts in Home Bank to transfer to your own accounts within bank</a:t>
            </a: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.</a:t>
            </a:r>
            <a:endParaRPr lang="en-US" sz="16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Content Placeholder 9" descr="Screen Clippi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93" y="1796112"/>
            <a:ext cx="5688985" cy="4753285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3181083" y="1442434"/>
            <a:ext cx="1017430" cy="2730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783392" y="1249251"/>
            <a:ext cx="1363584" cy="3644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0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115910"/>
            <a:ext cx="11217386" cy="1184856"/>
          </a:xfrm>
        </p:spPr>
        <p:txBody>
          <a:bodyPr/>
          <a:lstStyle/>
          <a:p>
            <a:r>
              <a:rPr lang="en-GB" sz="1600" b="1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To proceed for Payment</a:t>
            </a: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: </a:t>
            </a:r>
            <a:b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en-GB" sz="1600" i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en-GB" sz="1600" i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Go to transactions&gt;Select Personal Payee (if counterparty is already added)</a:t>
            </a:r>
            <a:r>
              <a:rPr lang="en-GB" sz="1600" i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or proceed By selecting Adhoc Personal Payee – fields marked with red asterisk are compulsory</a:t>
            </a:r>
            <a:endParaRPr lang="en-US" sz="1600" i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8" y="1416676"/>
            <a:ext cx="5783173" cy="5280338"/>
          </a:xfrm>
        </p:spPr>
      </p:pic>
      <p:pic>
        <p:nvPicPr>
          <p:cNvPr id="6" name="Content Placeholder 5" descr="Screen Clippi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16676"/>
            <a:ext cx="5181600" cy="5280338"/>
          </a:xfrm>
        </p:spPr>
      </p:pic>
    </p:spTree>
    <p:extLst>
      <p:ext uri="{BB962C8B-B14F-4D97-AF65-F5344CB8AC3E}">
        <p14:creationId xmlns:p14="http://schemas.microsoft.com/office/powerpoint/2010/main" val="212097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Change Password :</a:t>
            </a:r>
            <a:r>
              <a:rPr lang="en-GB" sz="1600" i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Go to My Profile&gt;</a:t>
            </a:r>
            <a:b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Click on drop down &gt;</a:t>
            </a:r>
            <a:b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Select Change Passwords</a:t>
            </a:r>
            <a:endParaRPr lang="en-US" sz="1600" i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10739907" cy="4993447"/>
          </a:xfr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676525" y="4152900"/>
            <a:ext cx="9525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24270" y="798490"/>
            <a:ext cx="4623516" cy="1287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975020" y="1577796"/>
            <a:ext cx="92030" cy="2839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8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2000" i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View/Update Phrase : </a:t>
            </a:r>
            <a:r>
              <a:rPr lang="en-GB" sz="2000" i="1" dirty="0">
                <a:solidFill>
                  <a:schemeClr val="tx2"/>
                </a:solidFill>
                <a:latin typeface="Trebuchet MS" panose="020B0603020202020204" pitchFamily="34" charset="0"/>
              </a:rPr>
              <a:t>G</a:t>
            </a:r>
            <a:r>
              <a:rPr lang="en-GB" sz="2000" i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o to My Profile :</a:t>
            </a:r>
            <a:br>
              <a:rPr lang="en-GB" sz="2000" i="1" dirty="0" smtClean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en-GB" sz="2000" i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Click on dropdown</a:t>
            </a:r>
            <a:br>
              <a:rPr lang="en-GB" sz="2000" i="1" dirty="0" smtClean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en-GB" sz="2000" i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Select view Image/Phrase Details</a:t>
            </a:r>
            <a:r>
              <a:rPr lang="en-GB" sz="2000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/>
            </a:r>
            <a:br>
              <a:rPr lang="en-GB" sz="2000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</a:br>
            <a:r>
              <a:rPr lang="en-GB" sz="2000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/>
            </a:r>
            <a:br>
              <a:rPr lang="en-GB" sz="2000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</a:br>
            <a:endParaRPr lang="en-US" sz="2000" i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452563"/>
            <a:ext cx="7359905" cy="4351338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4791075" y="365125"/>
            <a:ext cx="1790700" cy="1397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857500" y="1300766"/>
            <a:ext cx="851615" cy="2690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7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668" y="231820"/>
            <a:ext cx="10793132" cy="66970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18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Type </a:t>
            </a:r>
            <a:r>
              <a:rPr lang="en-GB" sz="18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hlinkClick r:id="rId2"/>
              </a:rPr>
              <a:t>www.unionbankofindiauk.co.uk</a:t>
            </a:r>
            <a:r>
              <a:rPr lang="en-GB" sz="18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(corporate website) in the address bar of your web browser </a:t>
            </a:r>
            <a:br>
              <a:rPr lang="en-GB" sz="18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en-GB" sz="18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Click on Internet Banking icon as shown below :</a:t>
            </a:r>
            <a:r>
              <a:rPr lang="en-GB" sz="1800" dirty="0" smtClean="0">
                <a:latin typeface="Trebuchet MS" panose="020B0603020202020204" pitchFamily="34" charset="0"/>
              </a:rPr>
              <a:t/>
            </a:r>
            <a:br>
              <a:rPr lang="en-GB" sz="1800" dirty="0" smtClean="0">
                <a:latin typeface="Trebuchet MS" panose="020B0603020202020204" pitchFamily="34" charset="0"/>
              </a:rPr>
            </a:br>
            <a:endParaRPr lang="en-US" sz="1800" dirty="0">
              <a:latin typeface="Trebuchet MS" panose="020B0603020202020204" pitchFamily="34" charset="0"/>
            </a:endParaRP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8" y="901522"/>
            <a:ext cx="11070664" cy="5956478"/>
          </a:xfrm>
        </p:spPr>
      </p:pic>
      <p:sp>
        <p:nvSpPr>
          <p:cNvPr id="7" name="Right Arrow 6"/>
          <p:cNvSpPr/>
          <p:nvPr/>
        </p:nvSpPr>
        <p:spPr>
          <a:xfrm>
            <a:off x="6362163" y="2305318"/>
            <a:ext cx="1571223" cy="32197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4" y="365125"/>
            <a:ext cx="10448925" cy="434975"/>
          </a:xfrm>
        </p:spPr>
        <p:txBody>
          <a:bodyPr>
            <a:normAutofit fontScale="90000"/>
          </a:bodyPr>
          <a:lstStyle/>
          <a:p>
            <a:r>
              <a:rPr lang="en-GB" sz="18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General Services </a:t>
            </a:r>
            <a:r>
              <a:rPr lang="en-GB" sz="18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: For sending mails to Relationship Manager and submitting requests</a:t>
            </a:r>
            <a:r>
              <a:rPr lang="en-GB" sz="2000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/>
            </a:r>
            <a:br>
              <a:rPr lang="en-GB" sz="2000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</a:br>
            <a:endParaRPr lang="en-US" sz="2000" i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4" y="958849"/>
            <a:ext cx="10583081" cy="5454829"/>
          </a:xfrm>
        </p:spPr>
      </p:pic>
    </p:spTree>
    <p:extLst>
      <p:ext uri="{BB962C8B-B14F-4D97-AF65-F5344CB8AC3E}">
        <p14:creationId xmlns:p14="http://schemas.microsoft.com/office/powerpoint/2010/main" val="21420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4" y="463640"/>
            <a:ext cx="10935168" cy="100455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18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General Services :</a:t>
            </a:r>
            <a:r>
              <a:rPr lang="en-GB" sz="2000" i="1" dirty="0">
                <a:solidFill>
                  <a:srgbClr val="FF0000"/>
                </a:solidFill>
                <a:latin typeface="Trebuchet MS" panose="020B0603020202020204" pitchFamily="34" charset="0"/>
              </a:rPr>
              <a:t/>
            </a:r>
            <a:br>
              <a:rPr lang="en-GB" sz="2000" i="1" dirty="0">
                <a:solidFill>
                  <a:srgbClr val="FF0000"/>
                </a:solidFill>
                <a:latin typeface="Trebuchet MS" panose="020B0603020202020204" pitchFamily="34" charset="0"/>
              </a:rPr>
            </a:br>
            <a:r>
              <a:rPr lang="en-GB" sz="18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Facility for sending mail internally to Relationship Manager                Service Request available in offline mode only</a:t>
            </a:r>
            <a:br>
              <a:rPr lang="en-GB" sz="18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en-GB" sz="18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Go to General Services&gt;Click Mails&gt;click dropdown and select             Go to General Services&gt;Click Service Request</a:t>
            </a:r>
            <a:r>
              <a:rPr lang="en-US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/>
            </a:r>
            <a:br>
              <a:rPr lang="en-US" sz="1600" i="1" dirty="0">
                <a:solidFill>
                  <a:srgbClr val="FF0000"/>
                </a:solidFill>
                <a:latin typeface="Trebuchet MS" panose="020B0603020202020204" pitchFamily="34" charset="0"/>
              </a:rPr>
            </a:br>
            <a:endParaRPr lang="en-US" sz="1600" i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" y="1584102"/>
            <a:ext cx="5692462" cy="5100034"/>
          </a:xfrm>
        </p:spPr>
      </p:pic>
      <p:pic>
        <p:nvPicPr>
          <p:cNvPr id="6" name="Content Placeholder 5" descr="Screen Clippi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84101"/>
            <a:ext cx="5650606" cy="5100035"/>
          </a:xfrm>
        </p:spPr>
      </p:pic>
      <p:cxnSp>
        <p:nvCxnSpPr>
          <p:cNvPr id="4" name="Straight Arrow Connector 3"/>
          <p:cNvCxnSpPr/>
          <p:nvPr/>
        </p:nvCxnSpPr>
        <p:spPr>
          <a:xfrm>
            <a:off x="1545465" y="1326524"/>
            <a:ext cx="347729" cy="1352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953037" y="3129567"/>
            <a:ext cx="711490" cy="334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53157" y="3825025"/>
            <a:ext cx="1146219" cy="637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418231" y="1712890"/>
            <a:ext cx="425003" cy="1094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171922" y="3129567"/>
            <a:ext cx="671312" cy="1120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/>
          <p:cNvSpPr/>
          <p:nvPr/>
        </p:nvSpPr>
        <p:spPr>
          <a:xfrm>
            <a:off x="7418231" y="5064616"/>
            <a:ext cx="164206" cy="10174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6524" y="746975"/>
            <a:ext cx="9092484" cy="482957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For further any assistance or clarification please feel free to contact us on</a:t>
            </a:r>
          </a:p>
          <a:p>
            <a:pPr algn="ctr">
              <a:lnSpc>
                <a:spcPct val="150000"/>
              </a:lnSpc>
            </a:pPr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020 7332 4250 or send an e-mail to ebanking@unionbankofindiauk.co.uk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45" y="1133339"/>
            <a:ext cx="4893972" cy="1300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053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You will be directed to Internet Banking website </a:t>
            </a: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hlinkClick r:id="rId2"/>
              </a:rPr>
              <a:t>www.unionbankonline.co.uk</a:t>
            </a: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Check for the prefix https: before proceeding further</a:t>
            </a:r>
            <a:endParaRPr lang="en-US" sz="1600" i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34511"/>
            <a:ext cx="9778283" cy="4706202"/>
          </a:xfrm>
        </p:spPr>
      </p:pic>
      <p:cxnSp>
        <p:nvCxnSpPr>
          <p:cNvPr id="10" name="Straight Arrow Connector 9"/>
          <p:cNvCxnSpPr/>
          <p:nvPr/>
        </p:nvCxnSpPr>
        <p:spPr>
          <a:xfrm flipV="1">
            <a:off x="2331076" y="1262130"/>
            <a:ext cx="798490" cy="3723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2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38200" y="2485623"/>
            <a:ext cx="1634544" cy="7340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Click on Retail User Login if you are a retail user or Corporate User login if you have corporate Internet Banking facility</a:t>
            </a:r>
            <a:endParaRPr lang="en-US" sz="1600" i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034333" cy="4351338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1429555" y="991673"/>
            <a:ext cx="1558344" cy="1648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009104" y="1027906"/>
            <a:ext cx="5280338" cy="1988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97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9356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The next page is Phishing Alerts Page.</a:t>
            </a:r>
            <a:b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Read the Do’s and Don’ts and then click on Continue to login.</a:t>
            </a:r>
            <a:endParaRPr lang="en-US" sz="1600" i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89670"/>
            <a:ext cx="10515600" cy="23247"/>
          </a:xfr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" y="1523975"/>
            <a:ext cx="11702603" cy="493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This is the login page.</a:t>
            </a:r>
            <a:b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First field is for User ID.</a:t>
            </a:r>
            <a:b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                                    Second field is CAPTCHA and has to be entered by the User.</a:t>
            </a:r>
            <a:b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Then click on Log in.</a:t>
            </a:r>
            <a:endParaRPr lang="en-US" sz="1600" i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8367480" cy="4351338"/>
          </a:xfrm>
        </p:spPr>
      </p:pic>
      <p:cxnSp>
        <p:nvCxnSpPr>
          <p:cNvPr id="4" name="Straight Arrow Connector 3"/>
          <p:cNvCxnSpPr/>
          <p:nvPr/>
        </p:nvCxnSpPr>
        <p:spPr>
          <a:xfrm flipH="1">
            <a:off x="2472744" y="1017431"/>
            <a:ext cx="296214" cy="2073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575775" y="1313645"/>
            <a:ext cx="1906073" cy="2421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29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2" y="2673148"/>
            <a:ext cx="9362002" cy="2648320"/>
          </a:xfrm>
          <a:solidFill>
            <a:srgbClr val="505050"/>
          </a:solidFill>
          <a:ln>
            <a:solidFill>
              <a:srgbClr val="505050"/>
            </a:solidFill>
          </a:ln>
        </p:spPr>
      </p:pic>
      <p:pic>
        <p:nvPicPr>
          <p:cNvPr id="5" name="Content Placeholder 3" descr="Screen Clippi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2" y="528503"/>
            <a:ext cx="9362002" cy="2093912"/>
          </a:xfrm>
        </p:spPr>
      </p:pic>
      <p:sp>
        <p:nvSpPr>
          <p:cNvPr id="3" name="Right Arrow 2"/>
          <p:cNvSpPr/>
          <p:nvPr/>
        </p:nvSpPr>
        <p:spPr>
          <a:xfrm>
            <a:off x="734095" y="2673148"/>
            <a:ext cx="425003" cy="223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766" y="1524224"/>
            <a:ext cx="10515600" cy="1325563"/>
          </a:xfrm>
        </p:spPr>
        <p:txBody>
          <a:bodyPr/>
          <a:lstStyle/>
          <a:p>
            <a:r>
              <a:rPr lang="en-GB" sz="2400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 </a:t>
            </a: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Once you click on Log in :</a:t>
            </a:r>
            <a:endParaRPr lang="en-US" sz="1600" i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766" y="2506662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You will receive One Time Password (OTP) on your registered mobile.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OTP is received every time during login and is a secondary authentication mode.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First item users are forced to change their login &amp; transaction passwords.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Update Personal Assurance Message (PAM) – PAM appears every time you login and assures that the user is visiting original page.</a:t>
            </a:r>
            <a:endParaRPr lang="en-US" sz="1600" i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4" y="412123"/>
            <a:ext cx="4868214" cy="1112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1" y="3144128"/>
            <a:ext cx="9497750" cy="1590897"/>
          </a:xfr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61" y="811368"/>
            <a:ext cx="3784208" cy="6825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/>
          <p:cNvSpPr/>
          <p:nvPr/>
        </p:nvSpPr>
        <p:spPr>
          <a:xfrm>
            <a:off x="684761" y="1712890"/>
            <a:ext cx="4031088" cy="953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Personal Assurance Message (PAM) is entered here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65172" y="2717442"/>
            <a:ext cx="1068946" cy="759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1730</TotalTime>
  <Words>362</Words>
  <Application>Microsoft Office PowerPoint</Application>
  <PresentationFormat>Widescreen</PresentationFormat>
  <Paragraphs>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Trebuchet MS</vt:lpstr>
      <vt:lpstr>Wingdings</vt:lpstr>
      <vt:lpstr>Office Theme</vt:lpstr>
      <vt:lpstr>PowerPoint Presentation</vt:lpstr>
      <vt:lpstr>Type www.unionbankofindiauk.co.uk (corporate website) in the address bar of your web browser  Click on Internet Banking icon as shown below : </vt:lpstr>
      <vt:lpstr>You will be directed to Internet Banking website www.unionbankonline.co.uk Check for the prefix https: before proceeding further</vt:lpstr>
      <vt:lpstr>Click on Retail User Login if you are a retail user or Corporate User login if you have corporate Internet Banking facility</vt:lpstr>
      <vt:lpstr>The next page is Phishing Alerts Page. Read the Do’s and Don’ts and then click on Continue to login.</vt:lpstr>
      <vt:lpstr>This is the login page. First field is for User ID.                                      Second field is CAPTCHA and has to be entered by the User. Then click on Log in.</vt:lpstr>
      <vt:lpstr>PowerPoint Presentation</vt:lpstr>
      <vt:lpstr>  Once you click on Log in :</vt:lpstr>
      <vt:lpstr>PowerPoint Presentation</vt:lpstr>
      <vt:lpstr>PowerPoint Presentation</vt:lpstr>
      <vt:lpstr>Successful Login : The user lands on the Dashboard. You can see the last login time and date.                                                                    The Dashboard can be personalised and  Widgets can be added or removed.</vt:lpstr>
      <vt:lpstr>Accounts :</vt:lpstr>
      <vt:lpstr>  </vt:lpstr>
      <vt:lpstr>          Transactions          Initiate Funds Transfer – Within Bank  Initiate Payment – Outside bank within UK</vt:lpstr>
      <vt:lpstr>Addition of Counterparty/Beneficiary : Go to Transactions&gt;Manage Counterparty&gt;Add Counterparty The fields marked with red asterisk are compulsory Network Id refers to the type of payment like BACS, FPS for payment outside bank within UK</vt:lpstr>
      <vt:lpstr>Initiate Funds Transfer : Fill in the mandatory fields marked with red asterisk</vt:lpstr>
      <vt:lpstr>To proceed for Payment :   Go to transactions&gt;Select Personal Payee (if counterparty is already added) or proceed By selecting Adhoc Personal Payee – fields marked with red asterisk are compulsory</vt:lpstr>
      <vt:lpstr>Change Password : Go to My Profile&gt; Click on drop down &gt; Select Change Passwords</vt:lpstr>
      <vt:lpstr>View/Update Phrase : Go to My Profile : Click on dropdown Select view Image/Phrase Details  </vt:lpstr>
      <vt:lpstr>General Services : For sending mails to Relationship Manager and submitting requests </vt:lpstr>
      <vt:lpstr>General Services : Facility for sending mail internally to Relationship Manager                Service Request available in offline mode only Go to General Services&gt;Click Mails&gt;click dropdown and select             Go to General Services&gt;Click Service Request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Internet Banking Demo</dc:title>
  <dc:creator>Sanjay Singh Chanhan</dc:creator>
  <cp:lastModifiedBy>Sanjay Singh Chanhan</cp:lastModifiedBy>
  <cp:revision>243</cp:revision>
  <cp:lastPrinted>2015-12-01T12:21:14Z</cp:lastPrinted>
  <dcterms:created xsi:type="dcterms:W3CDTF">2015-04-21T15:10:39Z</dcterms:created>
  <dcterms:modified xsi:type="dcterms:W3CDTF">2016-01-11T12:17:08Z</dcterms:modified>
</cp:coreProperties>
</file>